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0"/>
  </p:notesMasterIdLst>
  <p:sldIdLst>
    <p:sldId id="256" r:id="rId2"/>
    <p:sldId id="261" r:id="rId3"/>
    <p:sldId id="259" r:id="rId4"/>
    <p:sldId id="260" r:id="rId5"/>
    <p:sldId id="262" r:id="rId6"/>
    <p:sldId id="282" r:id="rId7"/>
    <p:sldId id="284" r:id="rId8"/>
    <p:sldId id="266" r:id="rId9"/>
    <p:sldId id="267" r:id="rId10"/>
    <p:sldId id="268" r:id="rId11"/>
    <p:sldId id="269" r:id="rId12"/>
    <p:sldId id="270" r:id="rId13"/>
    <p:sldId id="271" r:id="rId14"/>
    <p:sldId id="287" r:id="rId15"/>
    <p:sldId id="288" r:id="rId16"/>
    <p:sldId id="289" r:id="rId17"/>
    <p:sldId id="281" r:id="rId18"/>
    <p:sldId id="283" r:id="rId19"/>
    <p:sldId id="263" r:id="rId20"/>
    <p:sldId id="285" r:id="rId21"/>
    <p:sldId id="286" r:id="rId22"/>
    <p:sldId id="291" r:id="rId23"/>
    <p:sldId id="292" r:id="rId24"/>
    <p:sldId id="293" r:id="rId25"/>
    <p:sldId id="299" r:id="rId26"/>
    <p:sldId id="300" r:id="rId27"/>
    <p:sldId id="302" r:id="rId28"/>
    <p:sldId id="301" r:id="rId29"/>
    <p:sldId id="294" r:id="rId30"/>
    <p:sldId id="296" r:id="rId31"/>
    <p:sldId id="297" r:id="rId32"/>
    <p:sldId id="306" r:id="rId33"/>
    <p:sldId id="298" r:id="rId34"/>
    <p:sldId id="290" r:id="rId35"/>
    <p:sldId id="304" r:id="rId36"/>
    <p:sldId id="279" r:id="rId37"/>
    <p:sldId id="280" r:id="rId38"/>
    <p:sldId id="303" r:id="rId39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7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10"/>
    <p:restoredTop sz="95934"/>
  </p:normalViewPr>
  <p:slideViewPr>
    <p:cSldViewPr snapToGrid="0" snapToObjects="1">
      <p:cViewPr varScale="1">
        <p:scale>
          <a:sx n="113" d="100"/>
          <a:sy n="113" d="100"/>
        </p:scale>
        <p:origin x="10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E09A2-BC20-264C-97D5-3F5C9C8212E9}" type="datetimeFigureOut">
              <a:rPr lang="en-US" smtClean="0"/>
              <a:t>8/19/24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39FFC-B900-0045-829C-E7599EE7F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67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39FFC-B900-0045-829C-E7599EE7FC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7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86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4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67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7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4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6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7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6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7B01-562D-6243-BB6C-DED9A528A19D}" type="datetimeFigureOut">
              <a:rPr lang="en-US" smtClean="0"/>
              <a:t>8/19/24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4F35C-FB1C-2C49-8C33-EA129E0D9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3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lamoareabsa.org/popcorn/popcorn-calendar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mailto:popcorn@alamoareabsa.org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ecatonicariverpopcorn.com/PDF/Popcorn%20Receipt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mailto:popcorn@alamoareabsa.org" TargetMode="External"/><Relationship Id="rId4" Type="http://schemas.openxmlformats.org/officeDocument/2006/relationships/hyperlink" Target="https://www.alamoareabsa.org/files/d/usr/644/Unit%20Money-Earning%20Application%20Writable%5b2%5d%20copy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chrome-extension://efaidnbmnnnibpcajpcglclefindmkaj/https:/www.alamoareabsa.org/wp-content/uploads/2023/08/BAND-QR-Code.pdf" TargetMode="External"/><Relationship Id="rId7" Type="http://schemas.openxmlformats.org/officeDocument/2006/relationships/hyperlink" Target="https://apps.apple.com/app/id54261319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play.google.com/store/apps/details?id=com.nhn.android.band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form.jotform.com/21167551899006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us15.campaign-archive.com/home/?u=51648bc8ff5f43b578bcf02dc&amp;id=83d8ddb17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moareabsa.org/resources/popcorn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pops@prpopcorn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lamoareabsa.org/wp-content/uploads/2021/07/2021-Unit-Kernel-Handbook-FINAL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rm.jotform.com/AlamoAreaBSA/2024WeeklyUnitReporting" TargetMode="External"/><Relationship Id="rId4" Type="http://schemas.openxmlformats.org/officeDocument/2006/relationships/hyperlink" Target="https://www.alamoareabsa.org/popcorn/600club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popcorn@alamoareabsa.or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alamoareabsa.org/wp-content/uploads/2021/07/2021-Unit-Kernel-Handbook-FINAL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ecatonicariverpopcorn.com/TrainingVideos.html" TargetMode="External"/><Relationship Id="rId2" Type="http://schemas.openxmlformats.org/officeDocument/2006/relationships/hyperlink" Target="https://www.alamoareabsa.org/resources/popcor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Chelsey.Donat@scouting.org" TargetMode="External"/><Relationship Id="rId2" Type="http://schemas.openxmlformats.org/officeDocument/2006/relationships/hyperlink" Target="mailto:popcorn@alamoareabsa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form.jotform.com/AlamoAreaBSA/2024PopcornPantr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E50786-BA8E-2148-894A-043619353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16636"/>
            <a:ext cx="10058400" cy="2758966"/>
          </a:xfrm>
        </p:spPr>
        <p:txBody>
          <a:bodyPr anchor="ctr" anchorCtr="1"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American Typewriter" panose="02090604020004020304" pitchFamily="18" charset="77"/>
              </a:rPr>
              <a:t>2024 </a:t>
            </a:r>
            <a:br>
              <a:rPr lang="en-US" dirty="0">
                <a:latin typeface="American Typewriter" panose="02090604020004020304" pitchFamily="18" charset="77"/>
              </a:rPr>
            </a:br>
            <a:r>
              <a:rPr lang="en-US" dirty="0">
                <a:latin typeface="American Typewriter" panose="02090604020004020304" pitchFamily="18" charset="77"/>
              </a:rPr>
              <a:t>New Kernel Training</a:t>
            </a:r>
          </a:p>
        </p:txBody>
      </p:sp>
      <p:pic>
        <p:nvPicPr>
          <p:cNvPr id="6" name="Picture 5" descr="A group of cartoon characters&#10;&#10;Description automatically generated">
            <a:extLst>
              <a:ext uri="{FF2B5EF4-FFF2-40B4-BE49-F238E27FC236}">
                <a16:creationId xmlns:a16="http://schemas.microsoft.com/office/drawing/2014/main" id="{D6A2E71D-CC3C-8EAF-5760-513889FF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26" y="934950"/>
            <a:ext cx="6023747" cy="6270574"/>
          </a:xfrm>
          <a:prstGeom prst="rect">
            <a:avLst/>
          </a:prstGeom>
        </p:spPr>
      </p:pic>
      <p:pic>
        <p:nvPicPr>
          <p:cNvPr id="8" name="Picture 7" descr="A yellow and grey logo&#10;&#10;Description automatically generated">
            <a:extLst>
              <a:ext uri="{FF2B5EF4-FFF2-40B4-BE49-F238E27FC236}">
                <a16:creationId xmlns:a16="http://schemas.microsoft.com/office/drawing/2014/main" id="{DDD1AECC-9C53-DCFB-ED4D-D400F9F37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-447939"/>
            <a:ext cx="7772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7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Organizing</a:t>
            </a:r>
            <a:r>
              <a:rPr lang="en-US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sz="5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your sale: </a:t>
            </a:r>
            <a:r>
              <a:rPr lang="en-US" sz="54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Calendar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42EB5A-D449-2944-9B7E-C69F04AF5DD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67BC854-64A3-F148-9383-E61B7F18126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7B008EF-D2F1-4845-87FE-BCB207A8D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53C9309-2256-864A-B63C-103C81EE9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6292C5-A29D-7E45-98B5-AE57179DC7F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7FF5E4F-CA7F-DF40-B725-DC5AF657E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4C3848F-2F4E-A345-B92F-4ABDE9525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4A94B-BB82-7DCA-A85C-22E18AB78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517" y="1072927"/>
            <a:ext cx="5932351" cy="31992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35502"/>
            <a:ext cx="9601200" cy="3711547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  <a:buBlip>
                <a:blip r:embed="rId4"/>
              </a:buBlip>
            </a:pPr>
            <a:r>
              <a:rPr lang="en-US" dirty="0"/>
              <a:t>Council deadlines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4"/>
              </a:buBlip>
            </a:pPr>
            <a:r>
              <a:rPr lang="en-US" dirty="0"/>
              <a:t>Be sure to give yourself enough time!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7951C9-41E8-58A1-5818-878129331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717" y="4473905"/>
            <a:ext cx="5770617" cy="2728917"/>
          </a:xfrm>
          <a:prstGeom prst="rect">
            <a:avLst/>
          </a:prstGeom>
        </p:spPr>
      </p:pic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262AEA8F-D594-3A81-B6E1-3A520AD79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66" y="4155473"/>
            <a:ext cx="3888414" cy="41631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58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9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Organizing your sale: </a:t>
            </a:r>
            <a:r>
              <a:rPr lang="en-US" sz="44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Pantry</a:t>
            </a:r>
            <a:endParaRPr lang="en-US" sz="4200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1F3C64-9C11-4943-BFE3-22FF1B5253F8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76430B-8852-7A46-A4CC-556515229F23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FEFB1AA-3423-B849-B6CD-EE9A18C8A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21F6E54-C5C4-6F49-97D7-EA2FBBC07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ECDE8E-48E5-9943-91CB-BE93FC42A3FA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F73BE3A-4BF5-574E-95CC-DF579E5BE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A22EB45-AF74-B64D-97F9-4F20AEEBE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020D60-7016-EA40-BD71-232AF4A2B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8991"/>
            <a:ext cx="9601200" cy="25872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dirty="0"/>
              <a:t>Only order/pick up what you need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dirty="0"/>
              <a:t>Reorders </a:t>
            </a:r>
            <a:r>
              <a:rPr lang="en-US" sz="2400" dirty="0"/>
              <a:t>(8:00 AM Friday – 11:00 PM Sunday)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dirty="0"/>
              <a:t>Pick up popcorn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dirty="0"/>
              <a:t>If not listed in Scout Boss email </a:t>
            </a:r>
            <a:r>
              <a:rPr lang="en-US" sz="2800" dirty="0">
                <a:hlinkClick r:id="rId5"/>
              </a:rPr>
              <a:t>popcorn@alamoareabsa.org</a:t>
            </a:r>
            <a:r>
              <a:rPr lang="en-US" sz="2800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D973CB-CFC5-CB4C-80AA-F6D4A447D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1" y="3704253"/>
            <a:ext cx="3657478" cy="358785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C344909-6AF2-1646-9C3F-F997E67F82AB}"/>
              </a:ext>
            </a:extLst>
          </p:cNvPr>
          <p:cNvSpPr txBox="1">
            <a:spLocks/>
          </p:cNvSpPr>
          <p:nvPr/>
        </p:nvSpPr>
        <p:spPr>
          <a:xfrm>
            <a:off x="4478694" y="4446974"/>
            <a:ext cx="5579706" cy="2405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dirty="0"/>
              <a:t>Wednesdays: 3:00 PM – 6:00 PM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dirty="0"/>
              <a:t>Thursdays: 9:00 AM – NOON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dirty="0"/>
              <a:t>Fridays: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by appointment ONLY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(10:00 AM – 2:00 PM)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5C1ED0-C486-E44F-A253-D31AB8BB7D3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007">
            <a:off x="6787102" y="1581712"/>
            <a:ext cx="1522730" cy="879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8EEFAA-5138-E905-3431-8063A74D196C}"/>
              </a:ext>
            </a:extLst>
          </p:cNvPr>
          <p:cNvSpPr txBox="1"/>
          <p:nvPr/>
        </p:nvSpPr>
        <p:spPr>
          <a:xfrm>
            <a:off x="4840941" y="6645778"/>
            <a:ext cx="498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50% commission due Council required to pick up additional product.</a:t>
            </a:r>
          </a:p>
        </p:txBody>
      </p:sp>
    </p:spTree>
    <p:extLst>
      <p:ext uri="{BB962C8B-B14F-4D97-AF65-F5344CB8AC3E}">
        <p14:creationId xmlns:p14="http://schemas.microsoft.com/office/powerpoint/2010/main" val="14016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829800" cy="853287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Organizing your sale: </a:t>
            </a:r>
            <a:r>
              <a:rPr lang="en-US" sz="4700" dirty="0">
                <a:solidFill>
                  <a:srgbClr val="C00000"/>
                </a:solidFill>
              </a:rPr>
              <a:t>Ways to Sell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17619"/>
            <a:ext cx="9601200" cy="6074230"/>
          </a:xfrm>
        </p:spPr>
        <p:txBody>
          <a:bodyPr>
            <a:normAutofit/>
          </a:bodyPr>
          <a:lstStyle/>
          <a:p>
            <a:pPr marL="1033462" indent="-57150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3640" dirty="0"/>
              <a:t>Show &amp; Sell</a:t>
            </a:r>
          </a:p>
          <a:p>
            <a:pPr marL="1033462" indent="-57150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3640" dirty="0"/>
              <a:t>Show &amp; Deliver </a:t>
            </a:r>
          </a:p>
          <a:p>
            <a:pPr marL="1033462" indent="-57150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3640" dirty="0"/>
              <a:t>Take Orders</a:t>
            </a:r>
          </a:p>
          <a:p>
            <a:pPr marL="1536382" lvl="1" indent="-571500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3200" dirty="0"/>
              <a:t>Provide a </a:t>
            </a:r>
            <a:r>
              <a:rPr lang="en-US" sz="3200" dirty="0">
                <a:hlinkClick r:id="rId3"/>
              </a:rPr>
              <a:t>receipt</a:t>
            </a:r>
            <a:r>
              <a:rPr lang="en-US" sz="3200" dirty="0"/>
              <a:t> with parent contact information and expected drop off date of product.</a:t>
            </a:r>
          </a:p>
          <a:p>
            <a:pPr marL="1033462" indent="-57150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sz="3640" dirty="0"/>
              <a:t>Online (Aug. 1</a:t>
            </a:r>
            <a:r>
              <a:rPr lang="en-US" sz="3640" baseline="30000" dirty="0"/>
              <a:t>st</a:t>
            </a:r>
            <a:r>
              <a:rPr lang="en-US" sz="3640" dirty="0"/>
              <a:t>  – Nov. 24</a:t>
            </a:r>
            <a:r>
              <a:rPr lang="en-US" sz="3640" baseline="30000" dirty="0"/>
              <a:t>th</a:t>
            </a:r>
            <a:r>
              <a:rPr lang="en-US" sz="364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9F76F0-7595-DF4E-A805-E81D4A44E19A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F2B57A-AC0F-1540-9441-E740B3E6E7C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BBE0326-59A6-B643-85E7-32412CD60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CDFA258-AFD9-1043-BFBB-F8357F578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2443A5-EFA3-6F47-80AB-7B0B07D2D29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D8BA8C9-5B22-F847-A86B-89D777CF0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2708D30-1546-DE40-808B-B79AFEF5E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459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Organizing your sale: </a:t>
            </a:r>
            <a:r>
              <a:rPr lang="en-US" sz="4200" dirty="0">
                <a:solidFill>
                  <a:srgbClr val="C00000"/>
                </a:solidFill>
              </a:rPr>
              <a:t>SHARE</a:t>
            </a:r>
            <a:endParaRPr lang="en-US" sz="4200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8991"/>
            <a:ext cx="9601200" cy="6073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Put it in WRITING ✭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Show them what popcorn can pay for!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Explain </a:t>
            </a:r>
            <a:r>
              <a:rPr lang="en-US" u="sng" dirty="0"/>
              <a:t>your</a:t>
            </a:r>
            <a:r>
              <a:rPr lang="en-US" dirty="0"/>
              <a:t> expectations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Pick-up/return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Sales reporting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Phone calls/text timing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AVOID BURNOUT!</a:t>
            </a:r>
          </a:p>
        </p:txBody>
      </p:sp>
    </p:spTree>
    <p:extLst>
      <p:ext uri="{BB962C8B-B14F-4D97-AF65-F5344CB8AC3E}">
        <p14:creationId xmlns:p14="http://schemas.microsoft.com/office/powerpoint/2010/main" val="1553751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Organizing your sale: </a:t>
            </a:r>
            <a:r>
              <a:rPr lang="en-US" sz="42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Motivation</a:t>
            </a:r>
            <a:endParaRPr lang="en-US" sz="4200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8991"/>
            <a:ext cx="9601200" cy="47005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Keep Scouts/families motivated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Shout outs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Weekly prizes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Competitions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Unit prizes</a:t>
            </a:r>
          </a:p>
        </p:txBody>
      </p:sp>
      <p:pic>
        <p:nvPicPr>
          <p:cNvPr id="11" name="Picture 10" descr="A cartoon character holding a megaphone&#10;&#10;Description automatically generated">
            <a:extLst>
              <a:ext uri="{FF2B5EF4-FFF2-40B4-BE49-F238E27FC236}">
                <a16:creationId xmlns:a16="http://schemas.microsoft.com/office/drawing/2014/main" id="{8D364AA5-81D4-9BEC-9E3E-3378DEC77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545" y="3025245"/>
            <a:ext cx="3767667" cy="3007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61B85B-98FF-7EF3-4C1A-C37F916AF40D}"/>
              </a:ext>
            </a:extLst>
          </p:cNvPr>
          <p:cNvSpPr txBox="1"/>
          <p:nvPr/>
        </p:nvSpPr>
        <p:spPr>
          <a:xfrm>
            <a:off x="1444113" y="6158778"/>
            <a:ext cx="5290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*Review page 28 in the Unit Kernel Handbook</a:t>
            </a:r>
          </a:p>
        </p:txBody>
      </p:sp>
    </p:spTree>
    <p:extLst>
      <p:ext uri="{BB962C8B-B14F-4D97-AF65-F5344CB8AC3E}">
        <p14:creationId xmlns:p14="http://schemas.microsoft.com/office/powerpoint/2010/main" val="125798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Organizing your sale: </a:t>
            </a:r>
            <a:r>
              <a:rPr lang="en-US" sz="42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Tracking</a:t>
            </a:r>
            <a:endParaRPr lang="en-US" sz="4200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8991"/>
            <a:ext cx="9601200" cy="470059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Document, Document, Document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Keep records for future use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Be sure to give receipts!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If you check out popcorn to Scouts – have them report their sales regularly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We’ll talk more about this ...</a:t>
            </a:r>
          </a:p>
        </p:txBody>
      </p:sp>
    </p:spTree>
    <p:extLst>
      <p:ext uri="{BB962C8B-B14F-4D97-AF65-F5344CB8AC3E}">
        <p14:creationId xmlns:p14="http://schemas.microsoft.com/office/powerpoint/2010/main" val="3787823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Organizing your sale: </a:t>
            </a:r>
            <a:r>
              <a:rPr lang="en-US" sz="42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Donations</a:t>
            </a:r>
            <a:endParaRPr lang="en-US" sz="4200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278"/>
            <a:ext cx="9601200" cy="627505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Units (Scouts) are NOT allowed to solicit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sz="2360" dirty="0"/>
              <a:t>As a rule of thumb, fundraising is when the donor gets something in return (like Popcorn or a clean car).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sz="2400" dirty="0"/>
              <a:t>Any fundraising effort must be APPROVED BEFOREHAND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sz="1960" dirty="0"/>
              <a:t>use the “</a:t>
            </a:r>
            <a:r>
              <a:rPr lang="en-US" sz="1960" u="sng" dirty="0">
                <a:hlinkClick r:id="rId4"/>
              </a:rPr>
              <a:t>Unit Money Earning Application</a:t>
            </a:r>
            <a:r>
              <a:rPr lang="en-US" sz="1960" dirty="0"/>
              <a:t>”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sz="1960" dirty="0"/>
              <a:t>Camp Cards and Popcorn sales are already approved</a:t>
            </a:r>
          </a:p>
          <a:p>
            <a:pPr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dirty="0"/>
              <a:t>Donations are OK</a:t>
            </a:r>
          </a:p>
          <a:p>
            <a:pPr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dirty="0"/>
              <a:t>Put out a Donation jar</a:t>
            </a:r>
          </a:p>
          <a:p>
            <a:pPr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dirty="0"/>
              <a:t>All donations collected while selling popcorn are to be used the following ways: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dirty="0"/>
              <a:t>Buy excess inventory with American Hero donations, product must be donated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dirty="0"/>
              <a:t>More donations than excess inventory?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Add donations to your Take Order. You make commission!</a:t>
            </a:r>
          </a:p>
          <a:p>
            <a:pPr>
              <a:lnSpc>
                <a:spcPct val="10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solidFill>
                  <a:srgbClr val="C00000"/>
                </a:solidFill>
              </a:rPr>
              <a:t>REQUIREMENT</a:t>
            </a:r>
            <a:r>
              <a:rPr lang="en-US" dirty="0"/>
              <a:t> – complete American Hero Donation form &amp; submit pictures of delivery to </a:t>
            </a:r>
            <a:r>
              <a:rPr lang="en-US" dirty="0">
                <a:hlinkClick r:id="rId5"/>
              </a:rPr>
              <a:t>popcorn@alamoareabsa.org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BD6678-0350-534E-9422-BB61F28E25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52" y="1950565"/>
            <a:ext cx="985520" cy="18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25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" y="243991"/>
            <a:ext cx="10058400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Council SNS Locations:</a:t>
            </a:r>
            <a:endParaRPr lang="en-US" sz="4400" dirty="0">
              <a:solidFill>
                <a:srgbClr val="C00000"/>
              </a:solidFill>
              <a:latin typeface="American Typewriter" panose="02090604020004020304" pitchFamily="18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53C8F7-35BA-A349-A21D-E1E07BF9BD8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0" y="7392670"/>
            <a:ext cx="5760720" cy="379730"/>
            <a:chOff x="0" y="0"/>
            <a:chExt cx="6849455" cy="4521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422E02-14D6-4A4A-A01D-75A29F675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EE57F8-AAB4-E343-99A2-9CE17275D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18FE35-7DE6-2444-88AC-3A73922BF33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316606" y="7413011"/>
            <a:ext cx="5760720" cy="379730"/>
            <a:chOff x="0" y="0"/>
            <a:chExt cx="6849455" cy="4521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D944CD-3DA8-594A-85C6-6727AB7B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150492-44A7-B24C-B00C-A48F394CF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AF3A265-EC19-EBEC-2AD9-9DE88DD69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98" y="1420442"/>
            <a:ext cx="8675370" cy="4931516"/>
          </a:xfrm>
        </p:spPr>
        <p:txBody>
          <a:bodyPr>
            <a:normAutofit fontScale="92500" lnSpcReduction="20000"/>
          </a:bodyPr>
          <a:lstStyle/>
          <a:p>
            <a:pPr>
              <a:buBlip>
                <a:blip r:embed="rId3"/>
              </a:buBlip>
            </a:pPr>
            <a:r>
              <a:rPr lang="en-US" dirty="0"/>
              <a:t>Bass Pro Lottery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Dates still pending approval – September/October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Once approved, lottery will be announced on BAND and Popcorn Press</a:t>
            </a:r>
          </a:p>
          <a:p>
            <a:pPr>
              <a:buBlip>
                <a:blip r:embed="rId3"/>
              </a:buBlip>
            </a:pPr>
            <a:r>
              <a:rPr lang="en-US" dirty="0"/>
              <a:t>Lowe’s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Based on the stores request sign-ups will be shared via direct email to Scout Boss Unit contact or </a:t>
            </a:r>
            <a:r>
              <a:rPr lang="en-US" dirty="0" err="1"/>
              <a:t>signupgenius.com</a:t>
            </a:r>
            <a:endParaRPr lang="en-US" dirty="0"/>
          </a:p>
          <a:p>
            <a:pPr>
              <a:buBlip>
                <a:blip r:embed="rId3"/>
              </a:buBlip>
            </a:pPr>
            <a:r>
              <a:rPr lang="en-US" dirty="0"/>
              <a:t>Murdoch’s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Store has requested local Units only</a:t>
            </a:r>
          </a:p>
          <a:p>
            <a:pPr>
              <a:buBlip>
                <a:blip r:embed="rId3"/>
              </a:buBlip>
            </a:pPr>
            <a:r>
              <a:rPr lang="en-US" dirty="0"/>
              <a:t>Wal-Mart – Spark Program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Helotes - 78023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Floresville - 78114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Boerne - 78006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Leon Springs - 78257</a:t>
            </a:r>
          </a:p>
        </p:txBody>
      </p:sp>
    </p:spTree>
    <p:extLst>
      <p:ext uri="{BB962C8B-B14F-4D97-AF65-F5344CB8AC3E}">
        <p14:creationId xmlns:p14="http://schemas.microsoft.com/office/powerpoint/2010/main" val="2481277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C212C7-AF88-0C47-8B41-B24C20EB0206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3ED415-D355-C640-AE68-8E2F709CE73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F26EDFB-908C-B242-8170-F2F38330A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8F73C7-C340-D146-B49B-33C7D1472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BC78F4-C638-4140-83CB-F396BA33BE00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A9E8B1-03AF-CE47-B0A3-FF1792B79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45CF0F-AD6A-CA4A-86D2-A2DC2E374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739C8217-9018-3942-911B-64BA66E751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058400" cy="694197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6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Tools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59081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Technology: </a:t>
            </a:r>
            <a:r>
              <a:rPr lang="en-US" sz="48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Pecatonica site</a:t>
            </a:r>
            <a:r>
              <a:rPr lang="en-US" sz="4800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endParaRPr lang="en-US" sz="4800" dirty="0">
              <a:solidFill>
                <a:srgbClr val="C0000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15" y="1198896"/>
            <a:ext cx="9601200" cy="24493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Scout Boss </a:t>
            </a:r>
            <a:r>
              <a:rPr lang="en-US" dirty="0"/>
              <a:t>– order popcorn, invite Scouts, reports, Winner’s Circle entries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8E1DA0-FE83-D943-802F-3CBF9AD331CB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0" y="7196909"/>
            <a:ext cx="10058400" cy="662999"/>
            <a:chOff x="0" y="0"/>
            <a:chExt cx="6849455" cy="452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FDC19C-2152-D34E-B10F-0E31E5EFF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143124-3B1D-DB45-825A-2B06890D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2D8290-34C4-D443-B50D-7336F1D0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38" y="2698710"/>
            <a:ext cx="9660253" cy="2374980"/>
          </a:xfrm>
          <a:prstGeom prst="rect">
            <a:avLst/>
          </a:prstGeom>
          <a:ln>
            <a:solidFill>
              <a:srgbClr val="4778F9"/>
            </a:solidFill>
          </a:ln>
        </p:spPr>
      </p:pic>
    </p:spTree>
    <p:extLst>
      <p:ext uri="{BB962C8B-B14F-4D97-AF65-F5344CB8AC3E}">
        <p14:creationId xmlns:p14="http://schemas.microsoft.com/office/powerpoint/2010/main" val="230557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Welcome: </a:t>
            </a:r>
            <a:r>
              <a:rPr lang="en-US" sz="4850" dirty="0">
                <a:solidFill>
                  <a:srgbClr val="C00000"/>
                </a:solidFill>
                <a:latin typeface="American Typewriter" panose="02090604020004020304" pitchFamily="18" charset="77"/>
              </a:rPr>
              <a:t>Popcorn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63892"/>
            <a:ext cx="7940040" cy="5605868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Katy </a:t>
            </a:r>
            <a:r>
              <a:rPr lang="en-US" dirty="0" err="1"/>
              <a:t>Teitzel</a:t>
            </a:r>
            <a:r>
              <a:rPr lang="en-US" dirty="0"/>
              <a:t> – Volunteer Council Kernel</a:t>
            </a:r>
          </a:p>
          <a:p>
            <a:pPr>
              <a:buBlip>
                <a:blip r:embed="rId2"/>
              </a:buBlip>
            </a:pPr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/>
              <a:t>Chelsey Donat – Council Popcorn Staffer</a:t>
            </a:r>
          </a:p>
          <a:p>
            <a:pPr>
              <a:buBlip>
                <a:blip r:embed="rId2"/>
              </a:buBlip>
            </a:pPr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/>
              <a:t>Assistant Council Kernels</a:t>
            </a:r>
          </a:p>
          <a:p>
            <a:pPr lvl="1">
              <a:buBlip>
                <a:blip r:embed="rId2"/>
              </a:buBlip>
            </a:pPr>
            <a:r>
              <a:rPr lang="en-US" dirty="0"/>
              <a:t>Chelsy </a:t>
            </a:r>
            <a:r>
              <a:rPr lang="en-US" dirty="0" err="1"/>
              <a:t>Houy</a:t>
            </a:r>
            <a:endParaRPr lang="en-US" dirty="0"/>
          </a:p>
          <a:p>
            <a:pPr lvl="1">
              <a:buBlip>
                <a:blip r:embed="rId2"/>
              </a:buBlip>
            </a:pPr>
            <a:r>
              <a:rPr lang="en-US" dirty="0"/>
              <a:t>Rose Saxton</a:t>
            </a:r>
          </a:p>
          <a:p>
            <a:pPr lvl="1">
              <a:buBlip>
                <a:blip r:embed="rId2"/>
              </a:buBlip>
            </a:pPr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/>
              <a:t>Alamo Area Council Staffers</a:t>
            </a:r>
          </a:p>
          <a:p>
            <a:pPr lvl="1">
              <a:buBlip>
                <a:blip r:embed="rId2"/>
              </a:buBlip>
            </a:pPr>
            <a:r>
              <a:rPr lang="en-US" dirty="0"/>
              <a:t>Ted </a:t>
            </a:r>
            <a:r>
              <a:rPr lang="en-US" dirty="0" err="1"/>
              <a:t>Borcherding</a:t>
            </a:r>
            <a:endParaRPr lang="en-US" dirty="0"/>
          </a:p>
          <a:p>
            <a:pPr lvl="1">
              <a:buBlip>
                <a:blip r:embed="rId2"/>
              </a:buBlip>
            </a:pPr>
            <a:r>
              <a:rPr lang="en-US" dirty="0"/>
              <a:t>Steven Verm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7A0166-1980-444F-9EA1-5351111E840D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E71355B-FAD5-2B4F-88FD-504CFB1B626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30ACA57-867A-5E45-8FED-FCA7D37B5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2A19E22-D04C-A44C-ACD2-7A4958938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626034-3783-734F-A152-425D2701619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DD14422-3274-D84F-9523-C36C0D35E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4066B5E-5D85-3E4A-91F7-3FEC06876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3D4B44-177A-5F27-278C-EEA430A22E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31314" y="-13525"/>
            <a:ext cx="2549187" cy="75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52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5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Technology: </a:t>
            </a:r>
            <a:r>
              <a:rPr lang="en-US" sz="48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Pecatonica site</a:t>
            </a:r>
            <a:r>
              <a:rPr lang="en-US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endParaRPr lang="en-US" sz="5400" dirty="0">
              <a:solidFill>
                <a:srgbClr val="C00000"/>
              </a:solidFill>
              <a:latin typeface="American Typewriter" panose="02090604020004020304" pitchFamily="18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8E1DA0-FE83-D943-802F-3CBF9AD331CB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0" y="7196909"/>
            <a:ext cx="10058400" cy="662999"/>
            <a:chOff x="0" y="0"/>
            <a:chExt cx="6849455" cy="452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FDC19C-2152-D34E-B10F-0E31E5EFF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143124-3B1D-DB45-825A-2B06890D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C5DB3-36A8-2949-ACF4-202634408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082" y="2724493"/>
            <a:ext cx="4075435" cy="39702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239435-9B18-1344-AA50-D5BBAC87A2B7}"/>
              </a:ext>
            </a:extLst>
          </p:cNvPr>
          <p:cNvSpPr txBox="1">
            <a:spLocks/>
          </p:cNvSpPr>
          <p:nvPr/>
        </p:nvSpPr>
        <p:spPr>
          <a:xfrm>
            <a:off x="150716" y="1198897"/>
            <a:ext cx="9506168" cy="115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Blip>
                <a:blip r:embed="rId4"/>
              </a:buBlip>
            </a:pPr>
            <a:r>
              <a:rPr lang="en-US" b="1" dirty="0"/>
              <a:t>Kernel Tracker </a:t>
            </a:r>
            <a:r>
              <a:rPr lang="en-US" dirty="0"/>
              <a:t>– keep track of how much popcorn you have checked out to each Scout.</a:t>
            </a:r>
          </a:p>
        </p:txBody>
      </p:sp>
    </p:spTree>
    <p:extLst>
      <p:ext uri="{BB962C8B-B14F-4D97-AF65-F5344CB8AC3E}">
        <p14:creationId xmlns:p14="http://schemas.microsoft.com/office/powerpoint/2010/main" val="3661450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Technology: </a:t>
            </a:r>
            <a:r>
              <a:rPr lang="en-US" sz="48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Pecatonica site</a:t>
            </a:r>
            <a:r>
              <a:rPr lang="en-US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endParaRPr lang="en-US" sz="5400" dirty="0">
              <a:solidFill>
                <a:srgbClr val="C0000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15" y="1198896"/>
            <a:ext cx="9601200" cy="24493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b="1" dirty="0"/>
              <a:t>My PR Popcorn </a:t>
            </a:r>
            <a:r>
              <a:rPr lang="en-US" dirty="0"/>
              <a:t>– Scout profile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8E1DA0-FE83-D943-802F-3CBF9AD331CB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0" y="7196909"/>
            <a:ext cx="10058400" cy="662999"/>
            <a:chOff x="0" y="0"/>
            <a:chExt cx="6849455" cy="452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FDC19C-2152-D34E-B10F-0E31E5EFF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143124-3B1D-DB45-825A-2B06890D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3EB70D4-FC63-1740-962A-88A24EE08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699" y="2423582"/>
            <a:ext cx="3589231" cy="44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37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Technology: </a:t>
            </a:r>
            <a:r>
              <a:rPr lang="en-US" sz="48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Band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212C7-AF88-0C47-8B41-B24C20EB0206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3ED415-D355-C640-AE68-8E2F709CE73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F26EDFB-908C-B242-8170-F2F38330A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8F73C7-C340-D146-B49B-33C7D1472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BC78F4-C638-4140-83CB-F396BA33BE00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A9E8B1-03AF-CE47-B0A3-FF1792B79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45CF0F-AD6A-CA4A-86D2-A2DC2E374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hlinkClick r:id="rId3"/>
            <a:extLst>
              <a:ext uri="{FF2B5EF4-FFF2-40B4-BE49-F238E27FC236}">
                <a16:creationId xmlns:a16="http://schemas.microsoft.com/office/drawing/2014/main" id="{74CFAF4C-D07E-B94D-A440-BFD5A92E0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0" y="1097278"/>
            <a:ext cx="2468880" cy="2468880"/>
          </a:xfrm>
          <a:prstGeom prst="rect">
            <a:avLst/>
          </a:prstGeom>
        </p:spPr>
      </p:pic>
      <p:pic>
        <p:nvPicPr>
          <p:cNvPr id="1026" name="image5.png">
            <a:hlinkClick r:id="rId5"/>
            <a:extLst>
              <a:ext uri="{FF2B5EF4-FFF2-40B4-BE49-F238E27FC236}">
                <a16:creationId xmlns:a16="http://schemas.microsoft.com/office/drawing/2014/main" id="{B3F33945-96F8-BC44-963C-1C4FC9D2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13" y="3860193"/>
            <a:ext cx="2757745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6.png">
            <a:hlinkClick r:id="rId7"/>
            <a:extLst>
              <a:ext uri="{FF2B5EF4-FFF2-40B4-BE49-F238E27FC236}">
                <a16:creationId xmlns:a16="http://schemas.microsoft.com/office/drawing/2014/main" id="{B107CF2F-AF0F-C745-9191-AE935B00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80" y="3870364"/>
            <a:ext cx="241400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C65DB939-607C-9442-9C6F-37B31BC8A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564B79A-C9A2-9B4F-93CE-30F7A53BA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346441"/>
            <a:ext cx="9601200" cy="1981822"/>
          </a:xfrm>
        </p:spPr>
        <p:txBody>
          <a:bodyPr>
            <a:normAutofit fontScale="92500" lnSpcReduction="20000"/>
          </a:bodyPr>
          <a:lstStyle/>
          <a:p>
            <a:pPr marL="1033462" indent="-571500">
              <a:lnSpc>
                <a:spcPct val="110000"/>
              </a:lnSpc>
              <a:spcBef>
                <a:spcPts val="0"/>
              </a:spcBef>
              <a:buBlip>
                <a:blip r:embed="rId9"/>
              </a:buBlip>
            </a:pPr>
            <a:r>
              <a:rPr lang="en-US" sz="3640" dirty="0"/>
              <a:t>Use the app OR your computer</a:t>
            </a:r>
          </a:p>
          <a:p>
            <a:pPr marL="1033462" indent="-571500">
              <a:lnSpc>
                <a:spcPct val="110000"/>
              </a:lnSpc>
              <a:spcBef>
                <a:spcPts val="0"/>
              </a:spcBef>
              <a:buBlip>
                <a:blip r:embed="rId9"/>
              </a:buBlip>
            </a:pPr>
            <a:r>
              <a:rPr lang="en-US" sz="3640" dirty="0"/>
              <a:t>Network with other Kernels</a:t>
            </a:r>
          </a:p>
          <a:p>
            <a:pPr marL="1033462" indent="-571500">
              <a:lnSpc>
                <a:spcPct val="110000"/>
              </a:lnSpc>
              <a:spcBef>
                <a:spcPts val="0"/>
              </a:spcBef>
              <a:buBlip>
                <a:blip r:embed="rId9"/>
              </a:buBlip>
            </a:pPr>
            <a:r>
              <a:rPr lang="en-US" sz="3640" dirty="0"/>
              <a:t>Direct updates and notifications from Popcorn Empire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670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Trackers: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0384"/>
            <a:ext cx="9601200" cy="60928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800" dirty="0"/>
              <a:t>PR’s Worksheet Tool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800" dirty="0"/>
              <a:t>Popcorn check out sheets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400" dirty="0"/>
              <a:t>Get signatures!!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800" dirty="0"/>
              <a:t>Show &amp; Sell sales sheets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800" dirty="0"/>
              <a:t>Other trackers provided by Council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800" dirty="0"/>
              <a:t>Use what works for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5BBC97-56DB-7146-8FC4-C69E89720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741" y="5245051"/>
            <a:ext cx="8106917" cy="1993091"/>
          </a:xfrm>
          <a:prstGeom prst="rect">
            <a:avLst/>
          </a:prstGeom>
          <a:ln>
            <a:solidFill>
              <a:srgbClr val="4778F9"/>
            </a:solidFill>
          </a:ln>
        </p:spPr>
      </p:pic>
    </p:spTree>
    <p:extLst>
      <p:ext uri="{BB962C8B-B14F-4D97-AF65-F5344CB8AC3E}">
        <p14:creationId xmlns:p14="http://schemas.microsoft.com/office/powerpoint/2010/main" val="2477569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Pop</a:t>
            </a:r>
            <a:r>
              <a:rPr lang="en-US" sz="4400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sz="4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Swap:</a:t>
            </a:r>
            <a:r>
              <a:rPr lang="en-US" sz="4400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Unit-to-Unit transfers</a:t>
            </a:r>
            <a:endParaRPr lang="en-US" sz="4200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03649"/>
            <a:ext cx="9601200" cy="37788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u="sng" dirty="0"/>
              <a:t>ONE</a:t>
            </a:r>
            <a:r>
              <a:rPr lang="en-US" dirty="0"/>
              <a:t> Unit completes the online POP SWAP form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Both Units will receive an email once invoices have been updated.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Paper forms are for your reference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dirty="0"/>
              <a:t>Does NOT count as a return!!!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5B7006-41AF-8C46-A5DA-5A4CCA64BAAA}"/>
              </a:ext>
            </a:extLst>
          </p:cNvPr>
          <p:cNvGrpSpPr/>
          <p:nvPr/>
        </p:nvGrpSpPr>
        <p:grpSpPr>
          <a:xfrm>
            <a:off x="2489632" y="5306687"/>
            <a:ext cx="5079135" cy="1281056"/>
            <a:chOff x="2265696" y="5084253"/>
            <a:chExt cx="5079135" cy="1281056"/>
          </a:xfrm>
        </p:grpSpPr>
        <p:pic>
          <p:nvPicPr>
            <p:cNvPr id="12" name="Picture 11">
              <a:hlinkClick r:id="rId4"/>
              <a:extLst>
                <a:ext uri="{FF2B5EF4-FFF2-40B4-BE49-F238E27FC236}">
                  <a16:creationId xmlns:a16="http://schemas.microsoft.com/office/drawing/2014/main" id="{9489080D-A076-F64A-8EA8-873086D3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696" y="5084253"/>
              <a:ext cx="5079135" cy="1281056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DA46319-3975-B243-8747-359C1C87F8F6}"/>
                </a:ext>
              </a:extLst>
            </p:cNvPr>
            <p:cNvSpPr/>
            <p:nvPr/>
          </p:nvSpPr>
          <p:spPr>
            <a:xfrm>
              <a:off x="2275856" y="5239174"/>
              <a:ext cx="5056632" cy="961053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0070C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9A786E-7431-9F47-94D2-6B16C11EE9DC}"/>
                </a:ext>
              </a:extLst>
            </p:cNvPr>
            <p:cNvSpPr/>
            <p:nvPr/>
          </p:nvSpPr>
          <p:spPr>
            <a:xfrm>
              <a:off x="4547198" y="5171440"/>
              <a:ext cx="95922" cy="175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D2D7C8-ABF6-7443-BAE5-A5DBADE9D879}"/>
                </a:ext>
              </a:extLst>
            </p:cNvPr>
            <p:cNvSpPr/>
            <p:nvPr/>
          </p:nvSpPr>
          <p:spPr>
            <a:xfrm>
              <a:off x="4851998" y="6110263"/>
              <a:ext cx="95922" cy="175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5930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The Popcorn Press:</a:t>
            </a:r>
            <a:r>
              <a:rPr lang="en-US" sz="4400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sz="44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Council email</a:t>
            </a:r>
            <a:endParaRPr lang="en-US" sz="4200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28893"/>
            <a:ext cx="9601200" cy="37788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dirty="0"/>
              <a:t>All 3 Unit Leaders will receive this periodic email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dirty="0"/>
              <a:t>Haven’t received a Popcorn Press?  Check your spam folder!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dirty="0"/>
              <a:t>Click to see old issues: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EF126F02-A55A-0243-8FE0-14758AB3E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912" y="4333574"/>
            <a:ext cx="7332575" cy="184386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8027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Kernel’s Korner: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03648"/>
            <a:ext cx="9601200" cy="43753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dirty="0"/>
              <a:t>Pop in and ask your questions, listen for tips, or seek advise.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dirty="0"/>
              <a:t>A virtual open forum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dirty="0"/>
              <a:t>No training will be offered during this time.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dirty="0"/>
              <a:t>Kernel’s Korner will be hosted periodically throughout the sale.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dirty="0"/>
              <a:t>All dates will be posted in Band.</a:t>
            </a:r>
          </a:p>
        </p:txBody>
      </p:sp>
    </p:spTree>
    <p:extLst>
      <p:ext uri="{BB962C8B-B14F-4D97-AF65-F5344CB8AC3E}">
        <p14:creationId xmlns:p14="http://schemas.microsoft.com/office/powerpoint/2010/main" val="2858752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Council’s Popcorn website: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03648"/>
            <a:ext cx="9601200" cy="285906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err="1">
                <a:hlinkClick r:id="rId3"/>
              </a:rPr>
              <a:t>alamoareabsa.org</a:t>
            </a:r>
            <a:r>
              <a:rPr lang="en-US" dirty="0">
                <a:hlinkClick r:id="rId3"/>
              </a:rPr>
              <a:t>/resources/popcorn/</a:t>
            </a:r>
            <a:r>
              <a:rPr lang="en-US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dirty="0"/>
              <a:t>Lots of Unit resources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dirty="0"/>
              <a:t>Links to important reports etc.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F37439-A052-1922-87AF-57750DA72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17" y="4169084"/>
            <a:ext cx="8960293" cy="26013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9608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Pecatonica River: </a:t>
            </a:r>
            <a:r>
              <a:rPr lang="en-US" sz="40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Tech support</a:t>
            </a:r>
            <a:endParaRPr lang="en-US" sz="4200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03648"/>
            <a:ext cx="9601200" cy="5365103"/>
          </a:xfrm>
          <a:ln>
            <a:noFill/>
          </a:ln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400" dirty="0">
                <a:hlinkClick r:id="rId3"/>
              </a:rPr>
              <a:t>pops@prpopcorn.com</a:t>
            </a: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0955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C212C7-AF88-0C47-8B41-B24C20EB0206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3ED415-D355-C640-AE68-8E2F709CE73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F26EDFB-908C-B242-8170-F2F38330A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8F73C7-C340-D146-B49B-33C7D1472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BC78F4-C638-4140-83CB-F396BA33BE00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A9E8B1-03AF-CE47-B0A3-FF1792B79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45CF0F-AD6A-CA4A-86D2-A2DC2E374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739C8217-9018-3942-911B-64BA66E751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058400" cy="694197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6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Prizes and Incentives</a:t>
            </a:r>
          </a:p>
        </p:txBody>
      </p:sp>
    </p:spTree>
    <p:extLst>
      <p:ext uri="{BB962C8B-B14F-4D97-AF65-F5344CB8AC3E}">
        <p14:creationId xmlns:p14="http://schemas.microsoft.com/office/powerpoint/2010/main" val="345248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138285" cy="853287"/>
          </a:xfrm>
        </p:spPr>
        <p:txBody>
          <a:bodyPr/>
          <a:lstStyle/>
          <a:p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54033"/>
            <a:ext cx="9601200" cy="607423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  Sale at a glance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  Organizing your Unit’s sale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  Tools and resources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  Prizes and incentives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  Sales Pitch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  To Do list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  Popcorn Empire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671293-AE7A-394F-9C19-A324F6B6D575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0" y="7106196"/>
            <a:ext cx="10106693" cy="666204"/>
            <a:chOff x="0" y="0"/>
            <a:chExt cx="6849455" cy="452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CE64EB-54E7-4F4F-9AFC-9F70F4B6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B483A84-D83C-5E4E-8F1B-F06DEF2C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6161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Council</a:t>
            </a:r>
            <a:r>
              <a:rPr lang="en-US" sz="4400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Prizes: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03648"/>
            <a:ext cx="9601200" cy="59126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$50 Patch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$600 Club weekly drawing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$800 t-shirt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Top 100 ranking &amp; Spin-and-Win Party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Top 100 Scouts and one (1) adult guest invited!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Spring 2025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Entry into drawing for an </a:t>
            </a:r>
            <a:r>
              <a:rPr lang="en-US" dirty="0" err="1"/>
              <a:t>Amazon.com</a:t>
            </a:r>
            <a:r>
              <a:rPr lang="en-US" dirty="0"/>
              <a:t> gift card for the Unit for each week you report!</a:t>
            </a:r>
          </a:p>
        </p:txBody>
      </p:sp>
      <p:pic>
        <p:nvPicPr>
          <p:cNvPr id="12" name="Picture 11" descr="A purple furry character with a round object&#10;&#10;Description automatically generated">
            <a:extLst>
              <a:ext uri="{FF2B5EF4-FFF2-40B4-BE49-F238E27FC236}">
                <a16:creationId xmlns:a16="http://schemas.microsoft.com/office/drawing/2014/main" id="{85203162-FCFD-012D-378B-F10976C44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375274">
            <a:off x="6460066" y="-1248038"/>
            <a:ext cx="4862689" cy="48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33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Unit</a:t>
            </a:r>
            <a:r>
              <a:rPr lang="en-US" sz="4400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prizes: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03649"/>
            <a:ext cx="9601200" cy="261257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en-US" dirty="0"/>
              <a:t>Be creative!</a:t>
            </a:r>
          </a:p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en-US" dirty="0"/>
              <a:t>NO Scout Accounts</a:t>
            </a:r>
          </a:p>
        </p:txBody>
      </p:sp>
      <p:sp>
        <p:nvSpPr>
          <p:cNvPr id="11" name="Rectangle 10">
            <a:hlinkClick r:id="rId4"/>
            <a:extLst>
              <a:ext uri="{FF2B5EF4-FFF2-40B4-BE49-F238E27FC236}">
                <a16:creationId xmlns:a16="http://schemas.microsoft.com/office/drawing/2014/main" id="{397328FB-BF56-FD43-B7E4-86AAC7D1544B}"/>
              </a:ext>
            </a:extLst>
          </p:cNvPr>
          <p:cNvSpPr/>
          <p:nvPr/>
        </p:nvSpPr>
        <p:spPr>
          <a:xfrm>
            <a:off x="1573542" y="4558377"/>
            <a:ext cx="6911316" cy="92333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Prize ideas – pg. 28</a:t>
            </a:r>
          </a:p>
        </p:txBody>
      </p:sp>
    </p:spTree>
    <p:extLst>
      <p:ext uri="{BB962C8B-B14F-4D97-AF65-F5344CB8AC3E}">
        <p14:creationId xmlns:p14="http://schemas.microsoft.com/office/powerpoint/2010/main" val="81088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Prize Submission Links: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9177"/>
            <a:ext cx="9601200" cy="632476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Council link available in October 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$50 Patch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$800 t-shirt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Top 100 ranking &amp; Spin-and-Win Party</a:t>
            </a:r>
          </a:p>
          <a:p>
            <a:pPr lvl="2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Top 100 Scouts and one (1) adult guest invited!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$600 Club weekly drawing 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Submission due each Monday by 10:59 PM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www.alamoareabsa.org</a:t>
            </a:r>
            <a:r>
              <a:rPr lang="en-US" dirty="0">
                <a:hlinkClick r:id="rId4"/>
              </a:rPr>
              <a:t>/popcorn/600club/</a:t>
            </a:r>
            <a:endParaRPr lang="en-US" dirty="0"/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Entry into drawing for an </a:t>
            </a:r>
            <a:r>
              <a:rPr lang="en-US" dirty="0" err="1"/>
              <a:t>Amazon.com</a:t>
            </a:r>
            <a:r>
              <a:rPr lang="en-US" dirty="0"/>
              <a:t> gift card for the Unit for each week you report!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Submission due each Monday by 10:59 PM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form.jotform.com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AlamoAreaBSA</a:t>
            </a:r>
            <a:r>
              <a:rPr lang="en-US" dirty="0">
                <a:hlinkClick r:id="rId5"/>
              </a:rPr>
              <a:t>/2024WeeklyUnitReporting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40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Sales</a:t>
            </a:r>
            <a:r>
              <a:rPr lang="en-US" sz="5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 </a:t>
            </a:r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Pitch: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B6654-E8E2-B143-9272-18B0EA632D7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2EF845-2F0B-6445-93C5-2DA9C60A8B56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870BD7-46E4-7F4A-991B-B67779F13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6CB3B1-B05F-EE4D-AF0C-39103276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59E855-4630-7A41-99CB-F76CBA1620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35C808-ABAA-A247-A5C8-F7D3A8ED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241217-AFC0-2A41-BFBD-EA0AB1103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09486C-7D9F-8040-8CC5-E4F8832B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2744"/>
            <a:ext cx="9601200" cy="303256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US" dirty="0"/>
              <a:t>Class A uniform!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US" dirty="0"/>
              <a:t>Sell Scouting!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US" dirty="0"/>
              <a:t>Ask YES questions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US" dirty="0"/>
              <a:t>Stand up and be inviting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3A4D2E-9BF5-B148-9312-B232287AC794}"/>
              </a:ext>
            </a:extLst>
          </p:cNvPr>
          <p:cNvSpPr txBox="1">
            <a:spLocks/>
          </p:cNvSpPr>
          <p:nvPr/>
        </p:nvSpPr>
        <p:spPr>
          <a:xfrm>
            <a:off x="228600" y="4778525"/>
            <a:ext cx="9601200" cy="197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0C0"/>
                </a:solidFill>
              </a:rPr>
              <a:t>Sample: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0C0"/>
                </a:solidFill>
              </a:rPr>
              <a:t>Hello my name is _____ and I’m with Pack/Troop _____.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0C0"/>
                </a:solidFill>
              </a:rPr>
              <a:t>My goal is to _________.  </a:t>
            </a:r>
            <a:r>
              <a:rPr lang="en-US" b="1" dirty="0">
                <a:solidFill>
                  <a:srgbClr val="0070C0"/>
                </a:solidFill>
              </a:rPr>
              <a:t>May I count on your support?</a:t>
            </a:r>
          </a:p>
        </p:txBody>
      </p:sp>
    </p:spTree>
    <p:extLst>
      <p:ext uri="{BB962C8B-B14F-4D97-AF65-F5344CB8AC3E}">
        <p14:creationId xmlns:p14="http://schemas.microsoft.com/office/powerpoint/2010/main" val="1161246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To</a:t>
            </a:r>
            <a:r>
              <a:rPr lang="en-US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Do list: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97573"/>
            <a:ext cx="9601200" cy="508101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Make sure 2 Unit contacts are listed in Scout Boss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360" dirty="0"/>
              <a:t>Send the name and contact info for a 3</a:t>
            </a:r>
            <a:r>
              <a:rPr lang="en-US" sz="2360" baseline="30000" dirty="0"/>
              <a:t>rd</a:t>
            </a:r>
            <a:r>
              <a:rPr lang="en-US" sz="2360" dirty="0"/>
              <a:t> Unit Leader to </a:t>
            </a:r>
            <a:r>
              <a:rPr lang="en-US" sz="2360" dirty="0">
                <a:hlinkClick r:id="rId3"/>
              </a:rPr>
              <a:t>popcorn@alamoareabsa.org</a:t>
            </a:r>
            <a:r>
              <a:rPr lang="en-US" sz="236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Popcorn Test (2 leaders was due 8/4)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Review the suggestions in your </a:t>
            </a:r>
            <a:r>
              <a:rPr lang="en-US" sz="2800" dirty="0">
                <a:hlinkClick r:id="rId4"/>
              </a:rPr>
              <a:t>Unit Kernel Handbook</a:t>
            </a: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Schedule your Unit kick-off and TRAINING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Join Band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Get to know your Council Kernel and Assistant Kernels!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Attend Scouting EXPO on August 1</a:t>
            </a:r>
            <a:r>
              <a:rPr lang="en-US" sz="2800" baseline="30000" dirty="0"/>
              <a:t>st</a:t>
            </a:r>
            <a:r>
              <a:rPr lang="en-US" sz="2800" dirty="0"/>
              <a:t> at UIW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212C7-AF88-0C47-8B41-B24C20EB0206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3ED415-D355-C640-AE68-8E2F709CE73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F26EDFB-908C-B242-8170-F2F38330A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8F73C7-C340-D146-B49B-33C7D1472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BC78F4-C638-4140-83CB-F396BA33BE00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A9E8B1-03AF-CE47-B0A3-FF1792B79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45CF0F-AD6A-CA4A-86D2-A2DC2E374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83577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Important Deadlines: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22761"/>
            <a:ext cx="9601200" cy="585209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August 4</a:t>
            </a:r>
            <a:r>
              <a:rPr lang="en-US" sz="2800" baseline="30000" dirty="0"/>
              <a:t>th</a:t>
            </a:r>
            <a:r>
              <a:rPr lang="en-US" sz="2800" dirty="0"/>
              <a:t> – Popcorn Test Due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360" dirty="0"/>
              <a:t>Two (2) Unit popcorn Unit leaders must complete and pass to pick-up popcorn starting 8/15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September 28</a:t>
            </a:r>
            <a:r>
              <a:rPr lang="en-US" sz="2800" baseline="30000" dirty="0"/>
              <a:t>th</a:t>
            </a:r>
            <a:r>
              <a:rPr lang="en-US" sz="2800" dirty="0"/>
              <a:t> – LIMITED returns deadline (max 10%)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360" dirty="0"/>
              <a:t>Units receive 3% commission for NO RETURNS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October 20</a:t>
            </a:r>
            <a:r>
              <a:rPr lang="en-US" sz="2800" baseline="30000" dirty="0"/>
              <a:t>th</a:t>
            </a:r>
            <a:r>
              <a:rPr lang="en-US" sz="2800" dirty="0"/>
              <a:t> – Unit TAKE ORDER Due by 6:00 PM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November 3</a:t>
            </a:r>
            <a:r>
              <a:rPr lang="en-US" sz="2800" baseline="30000" dirty="0"/>
              <a:t>rd</a:t>
            </a:r>
            <a:r>
              <a:rPr lang="en-US" sz="2800" dirty="0"/>
              <a:t> – Council Prize Submission Due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November 24</a:t>
            </a:r>
            <a:r>
              <a:rPr lang="en-US" sz="2800" baseline="30000" dirty="0"/>
              <a:t>th</a:t>
            </a:r>
            <a:r>
              <a:rPr lang="en-US" sz="2800" dirty="0"/>
              <a:t> – American Hero Donation Form Due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December 1</a:t>
            </a:r>
            <a:r>
              <a:rPr lang="en-US" sz="2800" baseline="30000" dirty="0"/>
              <a:t>st</a:t>
            </a:r>
            <a:r>
              <a:rPr lang="en-US" sz="2800" dirty="0"/>
              <a:t> – Winner Circle Prize Submission Due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800" dirty="0"/>
              <a:t>December 3</a:t>
            </a:r>
            <a:r>
              <a:rPr lang="en-US" sz="2800" baseline="30000" dirty="0"/>
              <a:t>rd</a:t>
            </a:r>
            <a:r>
              <a:rPr lang="en-US" sz="2800" dirty="0"/>
              <a:t> – Final Payments Due by 5:00 PM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</a:pPr>
            <a:r>
              <a:rPr lang="en-US" sz="2360" dirty="0"/>
              <a:t>-5% commission for NOT meeting the December 3</a:t>
            </a:r>
            <a:r>
              <a:rPr lang="en-US" sz="2360" baseline="30000" dirty="0"/>
              <a:t>rd</a:t>
            </a:r>
            <a:r>
              <a:rPr lang="en-US" sz="2360" dirty="0"/>
              <a:t> deadline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212C7-AF88-0C47-8B41-B24C20EB0206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3ED415-D355-C640-AE68-8E2F709CE73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F26EDFB-908C-B242-8170-F2F38330A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8F73C7-C340-D146-B49B-33C7D1472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BC78F4-C638-4140-83CB-F396BA33BE00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A9E8B1-03AF-CE47-B0A3-FF1792B79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45CF0F-AD6A-CA4A-86D2-A2DC2E374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35302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Recorded Trainings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21053"/>
            <a:ext cx="9601200" cy="59596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Recordings of the following trainings are available on Council’s popcorn webpage: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 </a:t>
            </a:r>
            <a:r>
              <a:rPr lang="en-US" dirty="0">
                <a:hlinkClick r:id="rId2"/>
              </a:rPr>
              <a:t>alamoareabsa.org/resources/popcorn/</a:t>
            </a:r>
            <a:r>
              <a:rPr lang="en-US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New Kernel Training – July 29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Budget Training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PR Technologies Training available 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pecatonicariverpopcorn.com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TrainingVideos.html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00B63B-5C8E-6346-B58E-D142DC8385B8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A6CAB19-5FD2-4548-90E2-FA8356E37D3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65FD8E6-C2E0-D241-9CC9-676AA83B7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471C3E2-BE5E-154A-8B61-1C5C9A219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6E2CC6-CE7E-8C45-A943-E4E1F4743003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463695C-811A-6F47-8BAA-330652630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7729246-C894-0445-80B3-3E31E85CE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56174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sz="43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Popcorn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2768"/>
            <a:ext cx="9601200" cy="5640513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u="sng" dirty="0">
                <a:hlinkClick r:id="rId2"/>
              </a:rPr>
              <a:t>popcorn@alamoareabsa.org</a:t>
            </a: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Volunteer Council Kernel,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Katy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Teitzel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Council Popcorn Staffer,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Chelsey Donat </a:t>
            </a:r>
            <a:r>
              <a:rPr lang="en-US" dirty="0">
                <a:hlinkClick r:id="rId3"/>
              </a:rPr>
              <a:t>Chelsey.Donat@scouting.org</a:t>
            </a:r>
            <a:r>
              <a:rPr lang="en-US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DD4150-A236-8942-9DCA-D7554A66F568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53C8F7-35BA-A349-A21D-E1E07BF9BD8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D422E02-14D6-4A4A-A01D-75A29F675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0EE57F8-AAB4-E343-99A2-9CE17275D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E18FE35-7DE6-2444-88AC-3A73922BF330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5D944CD-3DA8-594A-85C6-6727AB7B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5150492-44A7-B24C-B00C-A48F394CF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26329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3" y="2529955"/>
            <a:ext cx="9712234" cy="853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Questions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53C8F7-35BA-A349-A21D-E1E07BF9BD8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0" y="7392670"/>
            <a:ext cx="5760720" cy="379730"/>
            <a:chOff x="0" y="0"/>
            <a:chExt cx="6849455" cy="4521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422E02-14D6-4A4A-A01D-75A29F675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EE57F8-AAB4-E343-99A2-9CE17275D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18FE35-7DE6-2444-88AC-3A73922BF33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316606" y="7413011"/>
            <a:ext cx="5760720" cy="379730"/>
            <a:chOff x="0" y="0"/>
            <a:chExt cx="6849455" cy="4521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D944CD-3DA8-594A-85C6-6727AB7B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150492-44A7-B24C-B00C-A48F394CF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82F5F06-9380-67AD-4369-EA9743969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35726" y="4151171"/>
            <a:ext cx="2743199" cy="31562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53D654-428F-1FF1-B37D-1BB4B09438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133" y="3862695"/>
            <a:ext cx="2347432" cy="35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Housekeeping</a:t>
            </a:r>
            <a:r>
              <a:rPr lang="en-US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54033"/>
            <a:ext cx="8532845" cy="4846321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Blip>
                <a:blip r:embed="rId2"/>
              </a:buBlip>
            </a:pPr>
            <a:r>
              <a:rPr lang="en-US" dirty="0"/>
              <a:t>Kindly hold your questions until the end, OR put them in the chat.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Blip>
                <a:blip r:embed="rId2"/>
              </a:buBlip>
            </a:pPr>
            <a:r>
              <a:rPr lang="en-US" dirty="0"/>
              <a:t>We will be posting links in the chat.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dirty="0"/>
              <a:t>All documents featured tonight will be posted on our Popcorn website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2D4F15-FFAC-604F-8674-2BF5D29F811C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4BF55-6F73-6541-9CA8-3FDB734FC7A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DC18F1-466A-7349-A878-3587CB2EE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AA97C78-9F79-4344-9077-5D47E9C3E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FEB2C95-6CBF-ED43-9FE7-CA1923F4CF0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C692515-AFEF-9349-B40E-277E88146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690A3C0-BC64-4C4F-B57F-BA3B67280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3631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Vendor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4B9FB6-A1AB-B74E-97A3-6F1677941953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1DD95A-D184-2545-9598-EA681B53DBA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A5882D9-2A1A-2545-A110-48ACB10D5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A5AA108-32DC-8F42-8975-F476088B3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795637-52BE-6E48-9AA6-1E06D98C2E9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75B6FCA-CB6E-B549-B243-D5D1E72F7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6A3BD00-05D1-A04E-B322-35C46FDD7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6B00FC-E85D-8943-B05D-A11A04B2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4237" y="2174663"/>
            <a:ext cx="8569925" cy="31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2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7" y="157354"/>
            <a:ext cx="9712234" cy="853287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Products</a:t>
            </a:r>
            <a:r>
              <a:rPr lang="en-US" sz="54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(tubs/tins)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1DD95A-D184-2545-9598-EA681B53DBA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0" y="7109378"/>
            <a:ext cx="10058400" cy="663021"/>
            <a:chOff x="0" y="0"/>
            <a:chExt cx="6849455" cy="452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5882D9-2A1A-2545-A110-48ACB10D5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5AA108-32DC-8F42-8975-F476088B3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611304-8030-AEBC-FD01-75F55D93B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12" y="2602681"/>
            <a:ext cx="4739855" cy="1457328"/>
          </a:xfrm>
          <a:prstGeom prst="rect">
            <a:avLst/>
          </a:prstGeom>
        </p:spPr>
      </p:pic>
      <p:pic>
        <p:nvPicPr>
          <p:cNvPr id="12" name="Picture 11" descr="A list of popcorn and snacks&#10;&#10;Description automatically generated with medium confidence">
            <a:extLst>
              <a:ext uri="{FF2B5EF4-FFF2-40B4-BE49-F238E27FC236}">
                <a16:creationId xmlns:a16="http://schemas.microsoft.com/office/drawing/2014/main" id="{4041A003-9004-7C46-8D46-5F1918D5A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455" y="352978"/>
            <a:ext cx="4739855" cy="69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Pantry</a:t>
            </a:r>
            <a:r>
              <a:rPr lang="en-US" sz="54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 </a:t>
            </a:r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6915"/>
            <a:ext cx="9601200" cy="364826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Starting September 5</a:t>
            </a:r>
            <a:r>
              <a:rPr lang="en-US" baseline="30000" dirty="0"/>
              <a:t>th</a:t>
            </a:r>
            <a:r>
              <a:rPr lang="en-US" dirty="0"/>
              <a:t> - October 31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Wednesdays: 3:00 PM – 6:00 PM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Thursdays: 9:00 AM – NOON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Fridays: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by appointment ONLY </a:t>
            </a:r>
            <a:r>
              <a:rPr lang="en-US" dirty="0"/>
              <a:t>(10:00 AM – 2:00 PM)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8E1DA0-FE83-D943-802F-3CBF9AD331CB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0" y="7196909"/>
            <a:ext cx="10058400" cy="662999"/>
            <a:chOff x="0" y="0"/>
            <a:chExt cx="6849455" cy="452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FDC19C-2152-D34E-B10F-0E31E5EFF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34080" cy="4521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143124-3B1D-DB45-825A-2B06890D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75" y="0"/>
              <a:ext cx="3434080" cy="45212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78F06BD-3639-EA49-D982-A0F3862933E2}"/>
              </a:ext>
            </a:extLst>
          </p:cNvPr>
          <p:cNvSpPr txBox="1"/>
          <p:nvPr/>
        </p:nvSpPr>
        <p:spPr>
          <a:xfrm>
            <a:off x="117566" y="5238044"/>
            <a:ext cx="9712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Open Saturday:</a:t>
            </a:r>
          </a:p>
          <a:p>
            <a:pPr algn="ctr"/>
            <a:r>
              <a:rPr lang="en-US" sz="2400" dirty="0"/>
              <a:t>September 28</a:t>
            </a:r>
            <a:r>
              <a:rPr lang="en-US" sz="2400" baseline="30000" dirty="0"/>
              <a:t>th</a:t>
            </a:r>
            <a:r>
              <a:rPr lang="en-US" sz="2400" dirty="0"/>
              <a:t> – 9:00 AM – NOON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CLOSED for walk-ins:</a:t>
            </a:r>
          </a:p>
          <a:p>
            <a:pPr algn="ctr"/>
            <a:r>
              <a:rPr lang="en-US" sz="2400" dirty="0"/>
              <a:t>September 27</a:t>
            </a:r>
            <a:r>
              <a:rPr lang="en-US" sz="2400" baseline="30000" dirty="0"/>
              <a:t>th</a:t>
            </a:r>
            <a:r>
              <a:rPr lang="en-US" sz="2400" dirty="0"/>
              <a:t>, October 18</a:t>
            </a:r>
            <a:r>
              <a:rPr lang="en-US" sz="2400" baseline="30000" dirty="0"/>
              <a:t>th</a:t>
            </a:r>
            <a:r>
              <a:rPr lang="en-US" sz="2400" dirty="0"/>
              <a:t>, October 25</a:t>
            </a:r>
            <a:r>
              <a:rPr lang="en-US" sz="2400" baseline="30000" dirty="0"/>
              <a:t>th</a:t>
            </a:r>
            <a:r>
              <a:rPr lang="en-US" sz="2400" dirty="0"/>
              <a:t> and November 1</a:t>
            </a:r>
            <a:r>
              <a:rPr lang="en-US" sz="2400" baseline="30000" dirty="0"/>
              <a:t>st</a:t>
            </a:r>
            <a:r>
              <a:rPr lang="en-US" sz="2400" dirty="0"/>
              <a:t> – 19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551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Commission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2045"/>
            <a:ext cx="9601200" cy="442831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30% - Base Commission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5% - sign-up by July 10</a:t>
            </a:r>
            <a:r>
              <a:rPr lang="en-US" baseline="30000" dirty="0"/>
              <a:t>th</a:t>
            </a:r>
            <a:r>
              <a:rPr lang="en-US" dirty="0"/>
              <a:t> &amp; sell SNS/TO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3% - NO returns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u="sng" dirty="0"/>
              <a:t>2% - for selling $10k or more in SNS/TO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800" u="sng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40% max commission for in-person sales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C00000"/>
                </a:solidFill>
              </a:rPr>
              <a:t>All online sales earn 35% commission.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37E64B-5357-2844-A37A-5E04D2A66E0E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59F832A-0960-6A4B-A5C2-433BCAE3CEB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412393D-4C23-064E-A570-BDD80DC9C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C6D4BDE-E605-154D-B6F6-717599AC2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F3F10E-20BB-064A-AB53-E2649B29CB2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05328F1-D8AB-0A45-9FC3-A52CF31B6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00AECE-D58F-F64D-B0B4-7ECC65982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72134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D828-E364-534C-8492-F53C150E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991"/>
            <a:ext cx="9712234" cy="853287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Organizing</a:t>
            </a:r>
            <a:r>
              <a:rPr lang="en-US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your</a:t>
            </a:r>
            <a:r>
              <a:rPr lang="en-US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latin typeface="American Typewriter" panose="02090604020004020304" pitchFamily="18" charset="77"/>
              </a:rPr>
              <a:t>sale:</a:t>
            </a:r>
            <a:r>
              <a:rPr lang="en-US" b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en-US" sz="5400" dirty="0">
                <a:solidFill>
                  <a:srgbClr val="C00000"/>
                </a:solidFill>
                <a:latin typeface="American Typewriter" panose="02090604020004020304" pitchFamily="18" charset="77"/>
              </a:rPr>
              <a:t>Budget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9A816-9C54-E54E-A19C-09F1AA16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54033"/>
            <a:ext cx="9260633" cy="604250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dirty="0"/>
              <a:t>Have an annual program planned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dirty="0"/>
              <a:t>Identify all sources of income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dirty="0"/>
              <a:t>Identify all expenses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dirty="0"/>
              <a:t>Determine your cost per Scout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dirty="0"/>
              <a:t>Set your Popcorn goal</a:t>
            </a:r>
          </a:p>
          <a:p>
            <a:pPr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</a:pPr>
            <a:r>
              <a:rPr lang="en-US" dirty="0"/>
              <a:t>Share your budget and goal with parents and Scouts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ED5938-D4F6-2E4E-A591-DE8C28297E47}"/>
              </a:ext>
            </a:extLst>
          </p:cNvPr>
          <p:cNvGrpSpPr/>
          <p:nvPr/>
        </p:nvGrpSpPr>
        <p:grpSpPr>
          <a:xfrm>
            <a:off x="0" y="7392670"/>
            <a:ext cx="10077326" cy="400071"/>
            <a:chOff x="0" y="7392670"/>
            <a:chExt cx="10077326" cy="400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6CD6DA-BF78-B948-A303-92F6DDDAB20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7392670"/>
              <a:ext cx="5760720" cy="379730"/>
              <a:chOff x="0" y="0"/>
              <a:chExt cx="6849455" cy="4521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A0492FC-54D6-0849-B11F-466055990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982585E-57BA-6842-BB4E-818EB4678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76404F-0D5E-E742-8E4E-299C5BC8DC5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316606" y="7413011"/>
              <a:ext cx="5760720" cy="379730"/>
              <a:chOff x="0" y="0"/>
              <a:chExt cx="6849455" cy="4521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2793BC6-9F0F-B64C-893C-1CCAB9FE8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434080" cy="452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1D657DD-DF65-4E41-B83A-324C20B59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5375" y="0"/>
                <a:ext cx="3434080" cy="452120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4DED7C-ABBE-BB4C-A623-27E9CF616C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1900" r="5502" b="3601"/>
          <a:stretch/>
        </p:blipFill>
        <p:spPr bwMode="auto">
          <a:xfrm>
            <a:off x="6726684" y="2887954"/>
            <a:ext cx="2888227" cy="2857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0226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72896</TotalTime>
  <Words>1396</Words>
  <Application>Microsoft Macintosh PowerPoint</Application>
  <PresentationFormat>Custom</PresentationFormat>
  <Paragraphs>237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American Typewriter</vt:lpstr>
      <vt:lpstr>Arial</vt:lpstr>
      <vt:lpstr>Calibri</vt:lpstr>
      <vt:lpstr>Calibri Light</vt:lpstr>
      <vt:lpstr>Wingdings</vt:lpstr>
      <vt:lpstr>Office Theme</vt:lpstr>
      <vt:lpstr>2024  New Kernel Training</vt:lpstr>
      <vt:lpstr>Welcome: Popcorn Empire</vt:lpstr>
      <vt:lpstr>Agenda</vt:lpstr>
      <vt:lpstr>Housekeeping </vt:lpstr>
      <vt:lpstr>Vendor</vt:lpstr>
      <vt:lpstr>Products (tubs/tins)</vt:lpstr>
      <vt:lpstr>Pantry Hours</vt:lpstr>
      <vt:lpstr>Commission</vt:lpstr>
      <vt:lpstr>Organizing your sale: Budget</vt:lpstr>
      <vt:lpstr>Organizing your sale: Calendar</vt:lpstr>
      <vt:lpstr>Organizing your sale: Pantry</vt:lpstr>
      <vt:lpstr>Organizing your sale: Ways to Sell</vt:lpstr>
      <vt:lpstr>Organizing your sale: SHARE</vt:lpstr>
      <vt:lpstr>Organizing your sale: Motivation</vt:lpstr>
      <vt:lpstr>Organizing your sale: Tracking</vt:lpstr>
      <vt:lpstr>Organizing your sale: Donations</vt:lpstr>
      <vt:lpstr>Council SNS Locations:</vt:lpstr>
      <vt:lpstr>PowerPoint Presentation</vt:lpstr>
      <vt:lpstr>Technology: Pecatonica site </vt:lpstr>
      <vt:lpstr>Technology: Pecatonica site </vt:lpstr>
      <vt:lpstr>Technology: Pecatonica site </vt:lpstr>
      <vt:lpstr>Technology: Band</vt:lpstr>
      <vt:lpstr>Trackers:</vt:lpstr>
      <vt:lpstr>Pop Swap: Unit-to-Unit transfers</vt:lpstr>
      <vt:lpstr>The Popcorn Press: Council email</vt:lpstr>
      <vt:lpstr>Kernel’s Korner:</vt:lpstr>
      <vt:lpstr>Council’s Popcorn website:</vt:lpstr>
      <vt:lpstr>Pecatonica River: Tech support</vt:lpstr>
      <vt:lpstr>PowerPoint Presentation</vt:lpstr>
      <vt:lpstr>Council Prizes:</vt:lpstr>
      <vt:lpstr>Unit prizes:</vt:lpstr>
      <vt:lpstr>Prize Submission Links:</vt:lpstr>
      <vt:lpstr>Sales Pitch:</vt:lpstr>
      <vt:lpstr>To Do list:</vt:lpstr>
      <vt:lpstr>Important Deadlines:</vt:lpstr>
      <vt:lpstr>Recorded Trainings</vt:lpstr>
      <vt:lpstr>Popcorn Empire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Franklin</dc:creator>
  <cp:lastModifiedBy>Chelsey Donat</cp:lastModifiedBy>
  <cp:revision>108</cp:revision>
  <dcterms:created xsi:type="dcterms:W3CDTF">2021-07-24T02:18:47Z</dcterms:created>
  <dcterms:modified xsi:type="dcterms:W3CDTF">2024-08-19T15:13:57Z</dcterms:modified>
</cp:coreProperties>
</file>